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428D7-4E93-4C35-B03E-7569B905F05A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A1D62-378F-473E-8073-B34025D1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1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A1D62-378F-473E-8073-B34025D12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2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wVrQbiKPM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Chủ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đề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Vượt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qua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nỗi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sợ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nước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khi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cs typeface="Calibri" pitchFamily="34" charset="0"/>
              </a:rPr>
              <a:t>bơi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753"/>
            <a:ext cx="91440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1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N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ếu như 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óa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ọc đang 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 n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ỗi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ảnh với biết bao học sinh thì hãy để t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ôi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k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ể cho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 nghe Vật 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ý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đáng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yêu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như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ào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 err="1">
                <a:latin typeface="Calibri" pitchFamily="34" charset="0"/>
                <a:cs typeface="Calibri" pitchFamily="34" charset="0"/>
              </a:rPr>
              <a:t>Archimede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ạy ch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úng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ta 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ằng: Khi một vật rơi xuống nước, vật đ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bị nước đẩy thẳng đứng từ dưới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ới lực có độ lớn bằng trọng lượng của phần nước 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 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ật đ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chi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ếm chỗ.</a:t>
            </a:r>
          </a:p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ậy khi rơi xuống nước, bạn sẽ bị nước đẩy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ứ kh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ông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bị d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xu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ống. Người chìm vào nước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sâu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bị đẩy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càng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nhi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ều, v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càng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ẹ đi. Nếu chìm trong nước tới thắt lưng, người ta chỉ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òn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n</a:t>
            </a:r>
            <a:r>
              <a:rPr lang="de-DE" sz="2000" dirty="0">
                <a:latin typeface="Calibri" pitchFamily="34" charset="0"/>
                <a:cs typeface="Calibri" pitchFamily="34" charset="0"/>
              </a:rPr>
              <a:t>ặng </a:t>
            </a:r>
            <a:r>
              <a:rPr lang="de-DE" sz="2000" dirty="0" smtClean="0">
                <a:latin typeface="Calibri" pitchFamily="34" charset="0"/>
                <a:cs typeface="Calibri" pitchFamily="34" charset="0"/>
              </a:rPr>
              <a:t>xấp xỉ 50</a:t>
            </a:r>
            <a:r>
              <a:rPr lang="de-DE" sz="2000" dirty="0">
                <a:latin typeface="Calibri" pitchFamily="34" charset="0"/>
                <a:cs typeface="Calibri" pitchFamily="34" charset="0"/>
              </a:rPr>
              <a:t>% so với tr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c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ạn. Còn khi nước ngập tới cổ, trọng lượng chỉ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òn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ằng 10%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úc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trên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c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03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latin typeface="Calibri" pitchFamily="34" charset="0"/>
                <a:cs typeface="Calibri" pitchFamily="34" charset="0"/>
              </a:rPr>
              <a:t>Hình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1700" dirty="0">
                <a:latin typeface="Calibri" pitchFamily="34" charset="0"/>
                <a:cs typeface="Calibri" pitchFamily="34" charset="0"/>
              </a:rPr>
              <a:t>ảnh n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ày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giúp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1700" dirty="0">
                <a:latin typeface="Calibri" pitchFamily="34" charset="0"/>
                <a:cs typeface="Calibri" pitchFamily="34" charset="0"/>
              </a:rPr>
              <a:t>ạn biết bạn c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òn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n</a:t>
            </a:r>
            <a:r>
              <a:rPr lang="vi-VN" sz="1700" dirty="0">
                <a:latin typeface="Calibri" pitchFamily="34" charset="0"/>
                <a:cs typeface="Calibri" pitchFamily="34" charset="0"/>
              </a:rPr>
              <a:t>ặng bao nhi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êu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khi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t</a:t>
            </a:r>
            <a:r>
              <a:rPr lang="vi-VN" sz="1700" dirty="0">
                <a:latin typeface="Calibri" pitchFamily="34" charset="0"/>
                <a:cs typeface="Calibri" pitchFamily="34" charset="0"/>
              </a:rPr>
              <a:t>ừng phần, từng phần cơ thể ch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ìm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xu</a:t>
            </a:r>
            <a:r>
              <a:rPr lang="vi-VN" sz="1700" dirty="0">
                <a:latin typeface="Calibri" pitchFamily="34" charset="0"/>
                <a:cs typeface="Calibri" pitchFamily="34" charset="0"/>
              </a:rPr>
              <a:t>ống nước</a:t>
            </a:r>
            <a:r>
              <a:rPr lang="vi-VN" sz="1700" dirty="0"/>
              <a:t>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545"/>
            <a:ext cx="3276600" cy="568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3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alibri" pitchFamily="34" charset="0"/>
                <a:cs typeface="Calibri" pitchFamily="34" charset="0"/>
              </a:rPr>
              <a:t>Ph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ần trăm trọng lượng cơ thể nhẹ đi khi cơ thể ch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ần vào nước  </a:t>
            </a:r>
          </a:p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ột người nặng 50 - 70kg, khi nước ngập tới cổ, sẽ chỉ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òn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n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ặng 5 - 7kg. Nếu ch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ẳn vào nước, người đ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nặng bao nhi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êu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?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l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chỉ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òn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~ 2 - 3kg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thôi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r>
              <a:rPr lang="vi-VN" sz="2000" dirty="0">
                <a:latin typeface="Calibri" pitchFamily="34" charset="0"/>
                <a:cs typeface="Calibri" pitchFamily="34" charset="0"/>
              </a:rPr>
              <a:t>Ở trạng th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ất trọng lượng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vi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ệc nâng đầu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ỏi mặt nước để thở không đòi hỏi nhiều lực. Chỉ một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khoát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tay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ho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ặc một cú đạp ch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ân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nh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ẹ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nhàng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là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đầu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ô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lên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ỏi mặt nước.</a:t>
            </a:r>
          </a:p>
          <a:p>
            <a:pPr marL="0" indent="0">
              <a:buNone/>
            </a:pPr>
            <a:r>
              <a:rPr lang="en-US" sz="2000" dirty="0" err="1">
                <a:latin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ở thời điểm hiện tay khi bạn đang khoát tay, đạp chân để 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ô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lên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ỏi mặt nước thì 335 năm trước (vào năm 1687) Newton đã giới thiệu với thế giới Định luật Newton 3 rằng "khi bạn khoát tay, đạp ch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ân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xu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ống nước thì nước cũng trả lại một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y 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ệt v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 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ô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lên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ỏi mặt nước"</a:t>
            </a:r>
          </a:p>
          <a:p>
            <a:pPr marL="0" indent="0">
              <a:buNone/>
            </a:pPr>
            <a:r>
              <a:rPr lang="vi-VN" sz="2000" dirty="0">
                <a:latin typeface="Calibri" pitchFamily="34" charset="0"/>
                <a:cs typeface="Calibri" pitchFamily="34" charset="0"/>
              </a:rPr>
              <a:t>Như vậy, bạn đ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ã t</a:t>
            </a:r>
            <a:r>
              <a:rPr lang="pt-BR" sz="2000" dirty="0">
                <a:latin typeface="Calibri" pitchFamily="34" charset="0"/>
                <a:cs typeface="Calibri" pitchFamily="34" charset="0"/>
              </a:rPr>
              <a:t>ự tin hơn chưa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ào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83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000" dirty="0">
                <a:latin typeface="Calibri" pitchFamily="34" charset="0"/>
                <a:cs typeface="Calibri" pitchFamily="34" charset="0"/>
              </a:rPr>
              <a:t>Thưa các bạn, để kết th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úc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ủ để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hãy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cùng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tôi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xem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ột đoạn video, xin cảm ơn.</a:t>
            </a:r>
          </a:p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Video: </a:t>
            </a:r>
            <a:r>
              <a:rPr lang="en-US" sz="2000" dirty="0">
                <a:latin typeface="Calibri" pitchFamily="34" charset="0"/>
                <a:cs typeface="Calibri" pitchFamily="34" charset="0"/>
                <a:hlinkClick r:id="rId2"/>
              </a:rPr>
              <a:t>https://www.youtube.com/watch?v=3wVrQbiKPMw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7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ất nhiều người sợ nước khi bơi. Nhưng sợ nước chẳng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gì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xấu hổ, bởi người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ợ nước, người kia sợ ch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d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ữ, sợ hổ, sợ rắn, sợ chuột, sợ gi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ợ nhện, sợ kẻ cướp, sợ bóng đêm, sợ ma, sợ gi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ó,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ợ sét đánh...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ề nguồn gốc, sợ nước, cũng như bao nỗi sợ kh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ể hình thành như kết quả của trải nghiệm trực tiếp hoặc gi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ếp, hoặc cũng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ể của trải nghiệm tiềm thức. Cụ thể 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à:  </a:t>
            </a:r>
          </a:p>
          <a:p>
            <a:pPr marL="0" indent="0"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-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nghiệm trực tiếp: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ồn gốc x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úc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giác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và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là tr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nghiệm của cơ thể khi tiếp x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úc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c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ảm nhận vật 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ý 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ới môi trường nước, v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í d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ụ: bị sặc nước, </a:t>
            </a:r>
            <a:r>
              <a:rPr lang="vi-VN" sz="2000" dirty="0" smtClean="0">
                <a:latin typeface="Calibri" pitchFamily="34" charset="0"/>
                <a:cs typeface="Calibri" pitchFamily="34" charset="0"/>
              </a:rPr>
              <a:t>bị 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ã,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ị d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ìm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xu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ống nước, su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ýt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ị chết đuối,… </a:t>
            </a:r>
          </a:p>
          <a:p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flipH="1">
            <a:off x="-3" y="0"/>
            <a:ext cx="9144001" cy="533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N</a:t>
            </a:r>
            <a:r>
              <a:rPr lang="vi-VN" sz="2800" dirty="0">
                <a:latin typeface="Calibri" pitchFamily="34" charset="0"/>
                <a:cs typeface="Calibri" pitchFamily="34" charset="0"/>
              </a:rPr>
              <a:t>ỗ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 s</a:t>
            </a:r>
            <a:r>
              <a:rPr lang="vi-VN" sz="2800" dirty="0">
                <a:latin typeface="Calibri" pitchFamily="34" charset="0"/>
                <a:cs typeface="Calibri" pitchFamily="34" charset="0"/>
              </a:rPr>
              <a:t>ợ nước khi bơi từ đâu mà có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?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70" y="304800"/>
            <a:ext cx="5554230" cy="626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6003191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4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91200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Hay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là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ị rơi xuống nước như ch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ú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mèo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này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/>
            </a:r>
            <a:br>
              <a:rPr lang="en-US" sz="2000" dirty="0">
                <a:latin typeface="Calibri" pitchFamily="34" charset="0"/>
                <a:cs typeface="Calibri" pitchFamily="34" charset="0"/>
              </a:rPr>
            </a:b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5" y="1018666"/>
            <a:ext cx="7341469" cy="413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12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-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nghiệm gi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ếp: hoặc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ồn gốc thị giác, do đã đọc, chứng kiến tai nạn sông nước, xem một đoạn phim, 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ảnh liên quan đến tai nạn sông nước (Titanic…), đến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á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ập,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á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ấu..., ngủ mơ thấy tai nạn sông nước…; hoặc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ngu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ồn gốc th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ính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giác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thông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qua vi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ệc n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ói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nghe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chuy</a:t>
            </a:r>
            <a:r>
              <a:rPr lang="fi-FI" sz="2000" dirty="0">
                <a:latin typeface="Calibri" pitchFamily="34" charset="0"/>
                <a:cs typeface="Calibri" pitchFamily="34" charset="0"/>
              </a:rPr>
              <a:t>ện kể về tai nạn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ông nước, về nguy cơ bị chết đuối nếu kh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ông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ết bơi…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2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06" y="5638800"/>
            <a:ext cx="8229600" cy="487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Megalodon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25" y="838200"/>
            <a:ext cx="7135813" cy="428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-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Tr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ải nghiệm tiềm thức: nỗi sợ 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thành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kinh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nghi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ệm kh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ông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ấy tốt l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ành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t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ừ nhỏ khi đứng trước những nơi nhiều nước như bể bơi, biển, s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ông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ngòi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ao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ồ…, hoặc h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thành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qua l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ời dặn d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ò,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ắc nhở về nguy cơ tai nạn sông nước, về 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ách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ứng xử khi tiếp cận sông nước…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23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Calibri" pitchFamily="34" charset="0"/>
                <a:cs typeface="Calibri" pitchFamily="34" charset="0"/>
              </a:rPr>
              <a:t>Cách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kh</a:t>
            </a:r>
            <a:r>
              <a:rPr lang="vi-VN" sz="2800" dirty="0">
                <a:latin typeface="Calibri" pitchFamily="34" charset="0"/>
                <a:cs typeface="Calibri" pitchFamily="34" charset="0"/>
              </a:rPr>
              <a:t>ắc phục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alibri" pitchFamily="34" charset="0"/>
                <a:cs typeface="Calibri" pitchFamily="34" charset="0"/>
              </a:rPr>
              <a:t>Dù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b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ất k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ì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lý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do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gì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thì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ứng sợ nước phải sớm được khắc phục , vì điều đ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bảo vệ t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ính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ạng của bạn ở nhiều thời điểm.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H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ọc bơi: C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ó m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ột người hỗ trợ ở b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ên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c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ạnh bạn trong khi bạn ở dưới nước là điều rất quan trọng. Bạn sẽ đỡ sợ hãi hơn rất nhiều khi biết nghĩ rằng m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ình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s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ẽ được cứu nếu bị đuối nước.</a:t>
            </a:r>
          </a:p>
          <a:p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Thích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nghi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v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ới nước: Hãy tưởng tượng rằng nước là một người bạn rất thân thiện, nước rất mềm mại v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à d</a:t>
            </a:r>
            <a:r>
              <a:rPr lang="vi-VN" sz="2000" dirty="0">
                <a:latin typeface="Calibri" pitchFamily="34" charset="0"/>
                <a:cs typeface="Calibri" pitchFamily="34" charset="0"/>
              </a:rPr>
              <a:t>ịu dàng đúng không.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23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1023</Words>
  <Application>Microsoft Office PowerPoint</Application>
  <PresentationFormat>On-screen Show (4:3)</PresentationFormat>
  <Paragraphs>26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Chủ đề: Vượt qua nỗi sợ nước khi bơi</vt:lpstr>
      <vt:lpstr>Nỗi sợ nước khi bơi từ đâu mà có?</vt:lpstr>
      <vt:lpstr>PowerPoint Presentation</vt:lpstr>
      <vt:lpstr>PowerPoint Presentation</vt:lpstr>
      <vt:lpstr>Hay là bị rơi xuống nước như chú mèo này </vt:lpstr>
      <vt:lpstr>PowerPoint Presentation</vt:lpstr>
      <vt:lpstr>PowerPoint Presentation</vt:lpstr>
      <vt:lpstr>PowerPoint Presentation</vt:lpstr>
      <vt:lpstr>Cách khắc phục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đề: Vượt qua nỗi sợ nước khi bơi</dc:title>
  <dc:creator>ADMIN</dc:creator>
  <cp:lastModifiedBy>ADMIN</cp:lastModifiedBy>
  <cp:revision>5</cp:revision>
  <dcterms:created xsi:type="dcterms:W3CDTF">2006-08-16T00:00:00Z</dcterms:created>
  <dcterms:modified xsi:type="dcterms:W3CDTF">2022-06-06T14:49:19Z</dcterms:modified>
</cp:coreProperties>
</file>